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1" Type="http://schemas.openxmlformats.org/officeDocument/2006/relationships/viewProps" Target="viewProps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geo.amia.fr/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geo.amia.fr/" TargetMode="Externa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mailto:drmdh@msn.com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Suivi cyclistes en direct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5 formules de déploiement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Faites vivre votre course en direct — carte + vidéo temps réel.</a:t>
            </a:r>
          </a:p>
          <a:p>
            <a:pPr lvl="0" indent="0" marL="0">
              <a:buNone/>
            </a:pPr>
            <a:r>
              <a:rPr/>
              <a:t>Dr Hamid MADANI · Démo : </a:t>
            </a:r>
            <a:r>
              <a:rPr>
                <a:hlinkClick r:id="rId2"/>
              </a:rPr>
              <a:t>https://geo.amia.fr/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Ce que voit le public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Carte live</a:t>
            </a:r>
            <a:r>
              <a:rPr/>
              <a:t> : positions des coureurs, checkpoints, </a:t>
            </a:r>
            <a:r>
              <a:rPr b="1"/>
              <a:t>classement temps réel</a:t>
            </a:r>
            <a:r>
              <a:rPr/>
              <a:t>.</a:t>
            </a:r>
          </a:p>
          <a:p>
            <a:pPr lvl="0"/>
            <a:r>
              <a:rPr b="1"/>
              <a:t>Vidéo live</a:t>
            </a:r>
            <a:r>
              <a:rPr/>
              <a:t> des coureurs, dans le même tableau de bord.</a:t>
            </a:r>
          </a:p>
          <a:p>
            <a:pPr lvl="0"/>
            <a:r>
              <a:rPr/>
              <a:t>Moments forts : sprints, cols, écarts.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 promesse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💶 </a:t>
            </a:r>
            <a:r>
              <a:rPr b="1"/>
              <a:t>Démarrage à coût zéro</a:t>
            </a:r>
            <a:r>
              <a:rPr/>
              <a:t> (cartes libres OpenStreetMap).</a:t>
            </a:r>
          </a:p>
          <a:p>
            <a:pPr lvl="0"/>
            <a:r>
              <a:rPr/>
              <a:t>🔓 </a:t>
            </a:r>
            <a:r>
              <a:rPr b="1"/>
              <a:t>Sans enfermement</a:t>
            </a:r>
            <a:r>
              <a:rPr/>
              <a:t> — on change de fournisseur sans tout refaire.</a:t>
            </a:r>
          </a:p>
          <a:p>
            <a:pPr lvl="0"/>
            <a:r>
              <a:rPr/>
              <a:t>🛡️ </a:t>
            </a:r>
            <a:r>
              <a:rPr b="1"/>
              <a:t>Souveraineté &amp; conformité</a:t>
            </a:r>
            <a:r>
              <a:rPr/>
              <a:t> (RGPD / loi 18-07).</a:t>
            </a:r>
          </a:p>
          <a:p>
            <a:pPr lvl="0"/>
            <a:r>
              <a:rPr/>
              <a:t>📈 </a:t>
            </a:r>
            <a:r>
              <a:rPr b="1"/>
              <a:t>Évolutif</a:t>
            </a:r>
            <a:r>
              <a:rPr/>
              <a:t> — petit aujourd’hui, grand public le jour J.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Cinq formules selon l’événement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Formule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Événement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A — Essentiel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petite course, club, test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B — Captation pro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course sur route (motos suiveuses)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C — Grand public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large audience (milliers de spectateurs)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D — Terrain difficile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montagne / zones sans réseau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B + C — Complète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grande épreuve (qualité + échelle)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Bénéfices organisateur &amp; sponsors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Engagement</a:t>
            </a:r>
            <a:r>
              <a:rPr/>
              <a:t> du public (suivi des favoris en direct).</a:t>
            </a:r>
          </a:p>
          <a:p>
            <a:pPr lvl="0"/>
            <a:r>
              <a:rPr b="1"/>
              <a:t>Visibilité sponsors</a:t>
            </a:r>
            <a:r>
              <a:rPr/>
              <a:t> (overlays, segments, temps forts).</a:t>
            </a:r>
          </a:p>
          <a:p>
            <a:pPr lvl="0"/>
            <a:r>
              <a:rPr b="1"/>
              <a:t>Coûts maîtrisés</a:t>
            </a:r>
            <a:r>
              <a:rPr/>
              <a:t> (premium = choix, pas obligation).</a:t>
            </a:r>
          </a:p>
          <a:p>
            <a:pPr lvl="0"/>
            <a:r>
              <a:rPr b="1"/>
              <a:t>Sécurité course</a:t>
            </a:r>
            <a:r>
              <a:rPr/>
              <a:t> (détection d’arrêt anormal = chute possible).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Démonstration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Tableau de bord live (carte + vidéo) — </a:t>
            </a:r>
            <a:r>
              <a:rPr b="1"/>
              <a:t>prêt</a:t>
            </a:r>
            <a:r>
              <a:rPr/>
              <a:t>.</a:t>
            </a:r>
          </a:p>
          <a:p>
            <a:pPr lvl="0"/>
            <a:r>
              <a:rPr/>
              <a:t>Vidéo : infrastructure </a:t>
            </a:r>
            <a:r>
              <a:rPr b="1"/>
              <a:t>studio.amia.fr</a:t>
            </a:r>
            <a:r>
              <a:rPr/>
              <a:t> (SFU / MCU).</a:t>
            </a:r>
          </a:p>
          <a:p>
            <a:pPr lvl="0"/>
            <a:r>
              <a:rPr/>
              <a:t>Cartographie : </a:t>
            </a:r>
            <a:r>
              <a:rPr b="1"/>
              <a:t>@mostajs/geo</a:t>
            </a:r>
            <a:r>
              <a:rPr/>
              <a:t> — déjà en ligne </a:t>
            </a:r>
            <a:r>
              <a:rPr>
                <a:hlinkClick r:id="rId2"/>
              </a:rPr>
              <a:t>https://geo.amia.fr/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Démarrer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Atelier de cadrage</a:t>
            </a:r>
            <a:r>
              <a:rPr/>
              <a:t> (30 min).</a:t>
            </a:r>
          </a:p>
          <a:p>
            <a:pPr lvl="0" indent="-342900" marL="342900">
              <a:buAutoNum type="arabicPeriod"/>
            </a:pPr>
            <a:r>
              <a:rPr b="1"/>
              <a:t>Choix de la formule</a:t>
            </a:r>
            <a:r>
              <a:rPr/>
              <a:t> (A → B+C).</a:t>
            </a:r>
          </a:p>
          <a:p>
            <a:pPr lvl="0" indent="-342900" marL="342900">
              <a:buAutoNum type="arabicPeriod"/>
            </a:pPr>
            <a:r>
              <a:rPr b="1"/>
              <a:t>Pilote</a:t>
            </a:r>
            <a:r>
              <a:rPr/>
              <a:t> coût zéro, montée en puissance ensuite.</a:t>
            </a:r>
          </a:p>
          <a:p>
            <a:pPr lvl="0" indent="0" marL="1270000">
              <a:buNone/>
            </a:pPr>
            <a:r>
              <a:rPr sz="2000" b="1"/>
              <a:t>« À votre échelle, à votre budget, sans enfermement. »</a:t>
            </a:r>
          </a:p>
          <a:p>
            <a:pPr lvl="0" indent="0" marL="0">
              <a:buNone/>
            </a:pPr>
            <a:r>
              <a:rPr/>
              <a:t>Dr Hamid MADANI · </a:t>
            </a:r>
            <a:r>
              <a:rPr>
                <a:hlinkClick r:id="rId2"/>
              </a:rPr>
              <a:t>drmdh@msn.com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2026-06-05T08:00:38Z</dcterms:created>
  <dcterms:modified xsi:type="dcterms:W3CDTF">2026-06-05T08:00:38Z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