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4" Type="http://schemas.openxmlformats.org/officeDocument/2006/relationships/viewProps" Target="viewProps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mailto:drmdh@msn.com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geo.amia.fr/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Suivi cyclistes temps réel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Points d’intégration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Persistance interchangeable</a:t>
            </a:r>
            <a:r>
              <a:rPr/>
              <a:t> : </a:t>
            </a:r>
            <a:r>
              <a:rPr>
                <a:latin typeface="Courier"/>
              </a:rPr>
              <a:t>MOSTA_DATA=orm|net</a:t>
            </a:r>
            <a:r>
              <a:rPr/>
              <a:t> sans changer le code.</a:t>
            </a:r>
          </a:p>
          <a:p>
            <a:pPr lvl="0"/>
            <a:r>
              <a:rPr b="1"/>
              <a:t>Transport</a:t>
            </a:r>
            <a:r>
              <a:rPr/>
              <a:t> : SSE / WS / </a:t>
            </a:r>
            <a:r>
              <a:rPr b="1"/>
              <a:t>MQTT</a:t>
            </a:r>
            <a:r>
              <a:rPr/>
              <a:t> selon la variante.</a:t>
            </a:r>
          </a:p>
          <a:p>
            <a:pPr lvl="0"/>
            <a:r>
              <a:rPr b="1"/>
              <a:t>Pièges geo</a:t>
            </a:r>
            <a:r>
              <a:rPr/>
              <a:t> : GeoJSON </a:t>
            </a:r>
            <a:r>
              <a:rPr>
                <a:latin typeface="Courier"/>
              </a:rPr>
              <a:t>[lon,lat]</a:t>
            </a:r>
            <a:r>
              <a:rPr/>
              <a:t> ; Nominatim 1 req/s ; position = donnée perso.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Décision rapide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PoC → </a:t>
            </a:r>
            <a:r>
              <a:rPr b="1"/>
              <a:t>A</a:t>
            </a:r>
            <a:r>
              <a:rPr/>
              <a:t> · route → </a:t>
            </a:r>
            <a:r>
              <a:rPr b="1"/>
              <a:t>B</a:t>
            </a:r>
            <a:r>
              <a:rPr/>
              <a:t> · grand public → </a:t>
            </a:r>
            <a:r>
              <a:rPr b="1"/>
              <a:t>C</a:t>
            </a:r>
            <a:r>
              <a:rPr/>
              <a:t> · zones blanches → </a:t>
            </a:r>
            <a:r>
              <a:rPr b="1"/>
              <a:t>D</a:t>
            </a:r>
            <a:r>
              <a:rPr/>
              <a:t> · complet → </a:t>
            </a:r>
            <a:r>
              <a:rPr b="1"/>
              <a:t>B+C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Dr Hamid MADANI · </a:t>
            </a:r>
            <a:r>
              <a:rPr>
                <a:hlinkClick r:id="rId2"/>
              </a:rPr>
              <a:t>drmdh@msn.com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Architectures — revue dev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5 variantes, une seule brique géo : </a:t>
            </a:r>
            <a:r>
              <a:rPr b="1">
                <a:latin typeface="Courier"/>
              </a:rPr>
              <a:t>@mostajs/geo</a:t>
            </a:r>
            <a:r>
              <a:rPr b="1"/>
              <a:t>.</a:t>
            </a:r>
          </a:p>
          <a:p>
            <a:pPr lvl="0" indent="0" marL="0">
              <a:buNone/>
            </a:pPr>
            <a:r>
              <a:rPr/>
              <a:t>Dr Hamid MADANI · Détail : ../ARCHITECTURES.md · Démo : </a:t>
            </a:r>
            <a:r>
              <a:rPr>
                <a:hlinkClick r:id="rId2"/>
              </a:rPr>
              <a:t>https://geo.amia.fr/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Principe directeur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@mostajs/geo</a:t>
            </a:r>
            <a:r>
              <a:rPr/>
              <a:t> = </a:t>
            </a:r>
            <a:r>
              <a:rPr b="1"/>
              <a:t>seule brique géo</a:t>
            </a:r>
            <a:r>
              <a:rPr/>
              <a:t> (cœur pur, serveur </a:t>
            </a:r>
            <a:r>
              <a:rPr b="1"/>
              <a:t>ou</a:t>
            </a:r>
            <a:r>
              <a:rPr/>
              <a:t> device).</a:t>
            </a:r>
          </a:p>
          <a:p>
            <a:pPr lvl="0"/>
            <a:r>
              <a:rPr/>
              <a:t>Tout le reste </a:t>
            </a:r>
            <a:r>
              <a:rPr b="1"/>
              <a:t>délégué</a:t>
            </a:r>
            <a:r>
              <a:rPr/>
              <a:t> (DEVRULES §10) : config, persistance, transport, vidéo.</a:t>
            </a:r>
          </a:p>
          <a:p>
            <a:pPr lvl="0" indent="0">
              <a:buNone/>
            </a:pPr>
            <a:r>
              <a:rPr>
                <a:latin typeface="Courier"/>
              </a:rPr>
              <a:t>config → data-plug → orm        geo → net (SSE/WS)        SFU/MCU (vidéo)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Modules &amp; API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config</a:t>
            </a:r>
            <a:r>
              <a:rPr/>
              <a:t> : </a:t>
            </a:r>
            <a:r>
              <a:rPr>
                <a:latin typeface="Courier"/>
              </a:rPr>
              <a:t>getEnv</a:t>
            </a:r>
            <a:r>
              <a:rPr/>
              <a:t> / profils </a:t>
            </a:r>
            <a:r>
              <a:rPr>
                <a:latin typeface="Courier"/>
              </a:rPr>
              <a:t>MOSTA_ENV</a:t>
            </a:r>
          </a:p>
          <a:p>
            <a:pPr lvl="0"/>
            <a:r>
              <a:rPr b="1"/>
              <a:t>data-plug</a:t>
            </a:r>
            <a:r>
              <a:rPr/>
              <a:t> : </a:t>
            </a:r>
            <a:r>
              <a:rPr>
                <a:latin typeface="Courier"/>
              </a:rPr>
              <a:t>registerSchemas</a:t>
            </a:r>
            <a:r>
              <a:rPr/>
              <a:t>, </a:t>
            </a:r>
            <a:r>
              <a:rPr>
                <a:latin typeface="Courier"/>
              </a:rPr>
              <a:t>getDialect()</a:t>
            </a:r>
            <a:r>
              <a:rPr/>
              <a:t> (orm </a:t>
            </a:r>
            <a:r>
              <a:rPr b="1"/>
              <a:t>ou</a:t>
            </a:r>
            <a:r>
              <a:rPr/>
              <a:t> net)</a:t>
            </a:r>
          </a:p>
          <a:p>
            <a:pPr lvl="0"/>
            <a:r>
              <a:rPr b="1"/>
              <a:t>orm</a:t>
            </a:r>
            <a:r>
              <a:rPr/>
              <a:t> : </a:t>
            </a:r>
            <a:r>
              <a:rPr>
                <a:latin typeface="Courier"/>
              </a:rPr>
              <a:t>EntitySchema</a:t>
            </a:r>
            <a:r>
              <a:rPr/>
              <a:t> (Cyclist/Position/Checkpoint/Crossing)</a:t>
            </a:r>
          </a:p>
          <a:p>
            <a:pPr lvl="0"/>
            <a:r>
              <a:rPr b="1"/>
              <a:t>net</a:t>
            </a:r>
            <a:r>
              <a:rPr/>
              <a:t> : </a:t>
            </a:r>
            <a:r>
              <a:rPr>
                <a:latin typeface="Courier"/>
              </a:rPr>
              <a:t>startServer()</a:t>
            </a:r>
            <a:r>
              <a:rPr/>
              <a:t> (REST/SSE/WS)</a:t>
            </a:r>
          </a:p>
          <a:p>
            <a:pPr lvl="0"/>
            <a:r>
              <a:rPr b="1"/>
              <a:t>geo</a:t>
            </a:r>
            <a:r>
              <a:rPr/>
              <a:t> : </a:t>
            </a:r>
            <a:r>
              <a:rPr>
                <a:latin typeface="Courier"/>
              </a:rPr>
              <a:t>distance</a:t>
            </a:r>
            <a:r>
              <a:rPr/>
              <a:t> / </a:t>
            </a:r>
            <a:r>
              <a:rPr>
                <a:latin typeface="Courier"/>
              </a:rPr>
              <a:t>bearing</a:t>
            </a:r>
            <a:r>
              <a:rPr/>
              <a:t> / </a:t>
            </a:r>
            <a:r>
              <a:rPr>
                <a:latin typeface="Courier"/>
              </a:rPr>
              <a:t>nearest</a:t>
            </a:r>
            <a:r>
              <a:rPr/>
              <a:t> / </a:t>
            </a:r>
            <a:r>
              <a:rPr>
                <a:latin typeface="Courier"/>
              </a:rPr>
              <a:t>isWithin</a:t>
            </a:r>
            <a:r>
              <a:rPr/>
              <a:t> / </a:t>
            </a:r>
            <a:r>
              <a:rPr>
                <a:latin typeface="Courier"/>
              </a:rPr>
              <a:t>geohashEncode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— Device-direct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tracker.mjs</a:t>
            </a:r>
            <a:r>
              <a:rPr/>
              <a:t> : config + data-plug + geo (simulateur runnable).</a:t>
            </a:r>
          </a:p>
          <a:p>
            <a:pPr lvl="0"/>
            <a:r>
              <a:rPr/>
              <a:t>Positions → net SSE ; vidéo → SFU viewer.</a:t>
            </a:r>
          </a:p>
          <a:p>
            <a:pPr lvl="0"/>
            <a:r>
              <a:rPr/>
              <a:t>Calcul géo </a:t>
            </a:r>
            <a:r>
              <a:rPr b="1"/>
              <a:t>serveur</a:t>
            </a:r>
            <a:r>
              <a:rPr/>
              <a:t>. </a:t>
            </a:r>
            <a:r>
              <a:rPr i="1"/>
              <a:t>PoC / petites courses.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 — Moto-relais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gateway.mjs</a:t>
            </a:r>
            <a:r>
              <a:rPr/>
              <a:t> : une moto agrège les capteurs des coureurs </a:t>
            </a:r>
            <a:r>
              <a:rPr b="1"/>
              <a:t>dans son rayon</a:t>
            </a:r>
            <a:r>
              <a:rPr/>
              <a:t>.</a:t>
            </a:r>
          </a:p>
          <a:p>
            <a:pPr lvl="0"/>
            <a:r>
              <a:rPr/>
              <a:t>Filtrage par </a:t>
            </a:r>
            <a:r>
              <a:rPr>
                <a:latin typeface="Courier"/>
              </a:rPr>
              <a:t>distance()</a:t>
            </a:r>
            <a:r>
              <a:rPr/>
              <a:t> / </a:t>
            </a:r>
            <a:r>
              <a:rPr>
                <a:latin typeface="Courier"/>
              </a:rPr>
              <a:t>nearest()</a:t>
            </a:r>
            <a:r>
              <a:rPr/>
              <a:t> (anti-doublon entre motos).</a:t>
            </a:r>
          </a:p>
          <a:p>
            <a:pPr lvl="0"/>
            <a:r>
              <a:rPr/>
              <a:t>Caméra moto → SFU. </a:t>
            </a:r>
            <a:r>
              <a:rPr i="1"/>
              <a:t>Course sur route.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 — Fan-out massif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ingest-mqtt.mjs</a:t>
            </a:r>
            <a:r>
              <a:rPr/>
              <a:t> : MQTT </a:t>
            </a:r>
            <a:r>
              <a:rPr>
                <a:latin typeface="Courier"/>
              </a:rPr>
              <a:t>cyclists/+/pos</a:t>
            </a:r>
            <a:r>
              <a:rPr/>
              <a:t> → geo → data-plug.</a:t>
            </a:r>
          </a:p>
          <a:p>
            <a:pPr lvl="0"/>
            <a:r>
              <a:rPr/>
              <a:t>Fan-out </a:t>
            </a:r>
            <a:r>
              <a:rPr b="1"/>
              <a:t>SSE/WS</a:t>
            </a:r>
            <a:r>
              <a:rPr/>
              <a:t> (1 flux → N spectateurs).</a:t>
            </a:r>
          </a:p>
          <a:p>
            <a:pPr lvl="0"/>
            <a:r>
              <a:rPr/>
              <a:t>Vidéo : SFU → </a:t>
            </a:r>
            <a:r>
              <a:rPr b="1"/>
              <a:t>MCU → HLS/CDN</a:t>
            </a:r>
            <a:r>
              <a:rPr/>
              <a:t> (</a:t>
            </a:r>
            <a:r>
              <a:rPr>
                <a:latin typeface="Courier"/>
              </a:rPr>
              <a:t>egress-notes.md</a:t>
            </a:r>
            <a:r>
              <a:rPr/>
              <a:t>). </a:t>
            </a:r>
            <a:r>
              <a:rPr i="1"/>
              <a:t>Grand public.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 — Edge / offline-first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edge-agent.mjs</a:t>
            </a:r>
            <a:r>
              <a:rPr/>
              <a:t> : </a:t>
            </a:r>
            <a:r>
              <a:rPr>
                <a:latin typeface="Courier"/>
              </a:rPr>
              <a:t>computeGeo()</a:t>
            </a:r>
            <a:r>
              <a:rPr/>
              <a:t> </a:t>
            </a:r>
            <a:r>
              <a:rPr b="1"/>
              <a:t>sur le device</a:t>
            </a:r>
            <a:r>
              <a:rPr/>
              <a:t> (cœur pur, hors-ligne).</a:t>
            </a:r>
          </a:p>
          <a:p>
            <a:pPr lvl="0"/>
            <a:r>
              <a:rPr/>
              <a:t>N’émet que </a:t>
            </a:r>
            <a:r>
              <a:rPr b="1"/>
              <a:t>événements + positions échantillonnées</a:t>
            </a:r>
            <a:r>
              <a:rPr/>
              <a:t>.</a:t>
            </a:r>
          </a:p>
          <a:p>
            <a:pPr lvl="0"/>
            <a:r>
              <a:rPr/>
              <a:t>File locale + </a:t>
            </a:r>
            <a:r>
              <a:rPr b="1"/>
              <a:t>store-and-forward</a:t>
            </a:r>
            <a:r>
              <a:rPr/>
              <a:t> (retry). </a:t>
            </a:r>
            <a:r>
              <a:rPr i="1"/>
              <a:t>Zones blanches.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 + C — Régie + Public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docker-compose.yml</a:t>
            </a:r>
            <a:r>
              <a:rPr/>
              <a:t> : mqtt + net + ingest + </a:t>
            </a:r>
            <a:r>
              <a:rPr b="1"/>
              <a:t>PostGIS</a:t>
            </a:r>
            <a:r>
              <a:rPr/>
              <a:t> + egress.</a:t>
            </a:r>
          </a:p>
          <a:p>
            <a:pPr lvl="0"/>
            <a:r>
              <a:rPr/>
              <a:t>SFU (régie &lt;0,5 s) </a:t>
            </a:r>
            <a:r>
              <a:rPr b="1"/>
              <a:t>et</a:t>
            </a:r>
            <a:r>
              <a:rPr/>
              <a:t> HLS/CDN (public). </a:t>
            </a:r>
            <a:r>
              <a:rPr i="1"/>
              <a:t>Épreuve complète.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2026-06-05T08:00:39Z</dcterms:created>
  <dcterms:modified xsi:type="dcterms:W3CDTF">2026-06-05T08:00:39Z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